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2" r:id="rId3"/>
    <p:sldId id="258" r:id="rId4"/>
    <p:sldId id="264" r:id="rId5"/>
    <p:sldId id="259" r:id="rId6"/>
    <p:sldId id="260" r:id="rId7"/>
    <p:sldId id="262" r:id="rId8"/>
    <p:sldId id="265" r:id="rId9"/>
    <p:sldId id="261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>
        <p:scale>
          <a:sx n="66" d="100"/>
          <a:sy n="66" d="100"/>
        </p:scale>
        <p:origin x="-2934" y="-10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D17FA3B-C404-4317-B0BC-953931111309}" type="datetimeFigureOut">
              <a:rPr lang="pl-PL" smtClean="0"/>
              <a:t>03.07.2025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odtytuł 2">
            <a:extLst>
              <a:ext uri="{FF2B5EF4-FFF2-40B4-BE49-F238E27FC236}">
                <a16:creationId xmlns:a16="http://schemas.microsoft.com/office/drawing/2014/main" xmlns="" id="{23B19339-DEE5-80D3-5DBF-472BE26FA950}"/>
              </a:ext>
            </a:extLst>
          </p:cNvPr>
          <p:cNvSpPr txBox="1">
            <a:spLocks/>
          </p:cNvSpPr>
          <p:nvPr/>
        </p:nvSpPr>
        <p:spPr>
          <a:xfrm>
            <a:off x="2123728" y="3789040"/>
            <a:ext cx="6912768" cy="923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>
              <a:buNone/>
            </a:pPr>
            <a:r>
              <a:rPr lang="pl-PL" dirty="0" err="1">
                <a:latin typeface="Consolas" panose="020B0609020204030204" pitchFamily="49" charset="0"/>
              </a:rPr>
              <a:t>Syntax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Chronicles</a:t>
            </a:r>
            <a:endParaRPr lang="pl-PL" dirty="0">
              <a:latin typeface="Consolas" panose="020B0609020204030204" pitchFamily="49" charset="0"/>
            </a:endParaRPr>
          </a:p>
          <a:p>
            <a:pPr marL="18288" indent="0">
              <a:buNone/>
            </a:pPr>
            <a:r>
              <a:rPr lang="en-US" dirty="0">
                <a:latin typeface="Consolas" panose="020B0609020204030204" pitchFamily="49" charset="0"/>
              </a:rPr>
              <a:t>An AI-powered RPG experience</a:t>
            </a:r>
            <a:endParaRPr lang="pl-PL" dirty="0">
              <a:latin typeface="Consolas" panose="020B0609020204030204" pitchFamily="49" charset="0"/>
            </a:endParaRPr>
          </a:p>
          <a:p>
            <a:pPr marL="18288" indent="0">
              <a:buNone/>
            </a:pPr>
            <a:r>
              <a:rPr lang="en-US" dirty="0">
                <a:latin typeface="Consolas" panose="020B0609020204030204" pitchFamily="49" charset="0"/>
              </a:rPr>
              <a:t>on real Commodore 64 hardware</a:t>
            </a:r>
            <a:endParaRPr lang="pl-PL" dirty="0">
              <a:latin typeface="Consolas" panose="020B0609020204030204" pitchFamily="49" charset="0"/>
            </a:endParaRPr>
          </a:p>
        </p:txBody>
      </p:sp>
      <p:pic>
        <p:nvPicPr>
          <p:cNvPr id="17" name="Obraz 16" descr="Obraz zawierający tekst, Czcionka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xmlns="" id="{93EC376C-5920-1F8F-F602-4AF4BA166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4" y="161636"/>
            <a:ext cx="5112568" cy="3195356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xmlns="" id="{8B80AF36-3E60-40F0-AFE0-1A40E8821BF6}"/>
              </a:ext>
            </a:extLst>
          </p:cNvPr>
          <p:cNvSpPr txBox="1"/>
          <p:nvPr/>
        </p:nvSpPr>
        <p:spPr>
          <a:xfrm>
            <a:off x="107504" y="5877272"/>
            <a:ext cx="23374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>
                <a:latin typeface="Consolas" panose="020B0609020204030204" pitchFamily="49" charset="0"/>
              </a:rPr>
              <a:t>Authors</a:t>
            </a:r>
            <a:r>
              <a:rPr lang="pl-PL" dirty="0">
                <a:latin typeface="Consolas" panose="020B0609020204030204" pitchFamily="49" charset="0"/>
              </a:rPr>
              <a:t>:</a:t>
            </a:r>
            <a:br>
              <a:rPr lang="pl-PL" dirty="0">
                <a:latin typeface="Consolas" panose="020B0609020204030204" pitchFamily="49" charset="0"/>
              </a:rPr>
            </a:br>
            <a:r>
              <a:rPr lang="pl-PL" dirty="0">
                <a:latin typeface="Consolas" panose="020B0609020204030204" pitchFamily="49" charset="0"/>
              </a:rPr>
              <a:t>Cezary Rodziewicz</a:t>
            </a:r>
          </a:p>
          <a:p>
            <a:r>
              <a:rPr lang="pl-PL" dirty="0">
                <a:latin typeface="Consolas" panose="020B0609020204030204" pitchFamily="49" charset="0"/>
              </a:rPr>
              <a:t>Szymon Piotrowski</a:t>
            </a:r>
          </a:p>
        </p:txBody>
      </p:sp>
    </p:spTree>
    <p:extLst>
      <p:ext uri="{BB962C8B-B14F-4D97-AF65-F5344CB8AC3E}">
        <p14:creationId xmlns:p14="http://schemas.microsoft.com/office/powerpoint/2010/main" val="657030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</a:t>
            </a:r>
            <a:r>
              <a:rPr lang="pl-PL" sz="3600" dirty="0" err="1">
                <a:latin typeface="Consolas" panose="020B0609020204030204" pitchFamily="49" charset="0"/>
              </a:rPr>
              <a:t>Main</a:t>
            </a:r>
            <a:r>
              <a:rPr lang="pl-PL" sz="3600" dirty="0">
                <a:latin typeface="Consolas" panose="020B0609020204030204" pitchFamily="49" charset="0"/>
              </a:rPr>
              <a:t> </a:t>
            </a:r>
            <a:r>
              <a:rPr lang="pl-PL" sz="3600" dirty="0" err="1">
                <a:latin typeface="Consolas" panose="020B0609020204030204" pitchFamily="49" charset="0"/>
              </a:rPr>
              <a:t>Prompt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6" y="1340768"/>
            <a:ext cx="9050213" cy="2905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824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</a:t>
            </a:r>
            <a:r>
              <a:rPr lang="pl-PL" sz="3600" dirty="0" err="1">
                <a:latin typeface="Consolas" panose="020B0609020204030204" pitchFamily="49" charset="0"/>
              </a:rPr>
              <a:t>Main</a:t>
            </a:r>
            <a:r>
              <a:rPr lang="pl-PL" sz="3600" dirty="0">
                <a:latin typeface="Consolas" panose="020B0609020204030204" pitchFamily="49" charset="0"/>
              </a:rPr>
              <a:t> </a:t>
            </a:r>
            <a:r>
              <a:rPr lang="pl-PL" sz="3600" dirty="0" err="1">
                <a:latin typeface="Consolas" panose="020B0609020204030204" pitchFamily="49" charset="0"/>
              </a:rPr>
              <a:t>Prompt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9143999" cy="3430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757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</a:t>
            </a:r>
            <a:r>
              <a:rPr lang="pl-PL" sz="3600" dirty="0" err="1">
                <a:latin typeface="Consolas" panose="020B0609020204030204" pitchFamily="49" charset="0"/>
              </a:rPr>
              <a:t>Main</a:t>
            </a:r>
            <a:r>
              <a:rPr lang="pl-PL" sz="3600" dirty="0">
                <a:latin typeface="Consolas" panose="020B0609020204030204" pitchFamily="49" charset="0"/>
              </a:rPr>
              <a:t> </a:t>
            </a:r>
            <a:r>
              <a:rPr lang="pl-PL" sz="3600" dirty="0" err="1">
                <a:latin typeface="Consolas" panose="020B0609020204030204" pitchFamily="49" charset="0"/>
              </a:rPr>
              <a:t>Prompt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938667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429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</a:t>
            </a:r>
            <a:r>
              <a:rPr lang="pl-PL" sz="3600" dirty="0" err="1">
                <a:latin typeface="Consolas" panose="020B0609020204030204" pitchFamily="49" charset="0"/>
              </a:rPr>
              <a:t>Main</a:t>
            </a:r>
            <a:r>
              <a:rPr lang="pl-PL" sz="3600" dirty="0">
                <a:latin typeface="Consolas" panose="020B0609020204030204" pitchFamily="49" charset="0"/>
              </a:rPr>
              <a:t> </a:t>
            </a:r>
            <a:r>
              <a:rPr lang="pl-PL" sz="3600" dirty="0" err="1">
                <a:latin typeface="Consolas" panose="020B0609020204030204" pitchFamily="49" charset="0"/>
              </a:rPr>
              <a:t>Prompt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" y="1844823"/>
            <a:ext cx="9040688" cy="2041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682B429F-E2FF-1878-70BB-6C02E28414EC}"/>
              </a:ext>
            </a:extLst>
          </p:cNvPr>
          <p:cNvSpPr txBox="1"/>
          <p:nvPr/>
        </p:nvSpPr>
        <p:spPr>
          <a:xfrm>
            <a:off x="3451340" y="4653136"/>
            <a:ext cx="2464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>
                <a:latin typeface="Consolas" panose="020B0609020204030204" pitchFamily="49" charset="0"/>
              </a:rPr>
              <a:t>Prompt</a:t>
            </a:r>
            <a:r>
              <a:rPr lang="pl-PL" dirty="0">
                <a:latin typeface="Consolas" panose="020B0609020204030204" pitchFamily="49" charset="0"/>
              </a:rPr>
              <a:t> in </a:t>
            </a:r>
            <a:r>
              <a:rPr lang="pl-PL" dirty="0" err="1">
                <a:latin typeface="Consolas" panose="020B0609020204030204" pitchFamily="49" charset="0"/>
              </a:rPr>
              <a:t>numbers</a:t>
            </a:r>
            <a:r>
              <a:rPr lang="pl-PL" dirty="0">
                <a:latin typeface="Consolas" panose="020B0609020204030204" pitchFamily="49" charset="0"/>
              </a:rPr>
              <a:t>:</a:t>
            </a:r>
          </a:p>
          <a:p>
            <a:r>
              <a:rPr lang="pl-PL" dirty="0">
                <a:latin typeface="Consolas" panose="020B0609020204030204" pitchFamily="49" charset="0"/>
              </a:rPr>
              <a:t>6429 </a:t>
            </a:r>
            <a:r>
              <a:rPr lang="pl-PL" dirty="0" err="1">
                <a:latin typeface="Consolas" panose="020B0609020204030204" pitchFamily="49" charset="0"/>
              </a:rPr>
              <a:t>characters</a:t>
            </a:r>
            <a:endParaRPr lang="pl-PL" dirty="0">
              <a:latin typeface="Consolas" panose="020B0609020204030204" pitchFamily="49" charset="0"/>
            </a:endParaRPr>
          </a:p>
          <a:p>
            <a:r>
              <a:rPr lang="pl-PL" dirty="0">
                <a:latin typeface="Consolas" panose="020B0609020204030204" pitchFamily="49" charset="0"/>
              </a:rPr>
              <a:t>850 </a:t>
            </a:r>
            <a:r>
              <a:rPr lang="pl-PL" dirty="0" err="1">
                <a:latin typeface="Consolas" panose="020B0609020204030204" pitchFamily="49" charset="0"/>
              </a:rPr>
              <a:t>words</a:t>
            </a:r>
            <a:r>
              <a:rPr lang="pl-PL" dirty="0">
                <a:latin typeface="Consolas" panose="020B0609020204030204" pitchFamily="49" charset="0"/>
              </a:rPr>
              <a:t>/</a:t>
            </a:r>
            <a:r>
              <a:rPr lang="pl-PL" dirty="0" err="1">
                <a:latin typeface="Consolas" panose="020B0609020204030204" pitchFamily="49" charset="0"/>
              </a:rPr>
              <a:t>tokens</a:t>
            </a:r>
            <a:endParaRPr lang="pl-PL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8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851B6F61-C0E5-70E6-2F76-17FDEF49C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78CD8407-8AAF-E82E-FC8B-94A1C847C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88"/>
            <a:ext cx="9144000" cy="642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00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4623788-5646-6AF8-78FE-8428490D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502010F2-0AC7-C694-23B1-C0B7BBF28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 err="1">
                <a:latin typeface="Consolas" panose="020B0609020204030204" pitchFamily="49" charset="0"/>
              </a:rPr>
              <a:t>Scalability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63E0806C-CAB1-D6F0-B383-D1DD8375B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1031032"/>
            <a:ext cx="6084168" cy="437555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A8207D87-C0E4-03D3-A167-D847F52E3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5482789"/>
            <a:ext cx="9144000" cy="125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92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>
                <a:latin typeface="Consolas" panose="020B0609020204030204" pitchFamily="49" charset="0"/>
              </a:rPr>
              <a:t>Live demo</a:t>
            </a:r>
          </a:p>
        </p:txBody>
      </p:sp>
    </p:spTree>
    <p:extLst>
      <p:ext uri="{BB962C8B-B14F-4D97-AF65-F5344CB8AC3E}">
        <p14:creationId xmlns:p14="http://schemas.microsoft.com/office/powerpoint/2010/main" val="4104660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 descr="C:\Users\user\Desktop\c64\SyntaxChronicles\Prezentacja\20250703_1901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720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466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90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F4F41A-FE3A-5130-5158-3EF2D1FF6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17C45F68-9116-7E3A-C9B3-3A97D73F4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6632"/>
            <a:ext cx="7618040" cy="870991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pl-PL" sz="3600" dirty="0">
                <a:latin typeface="Consolas" panose="020B0609020204030204" pitchFamily="49" charset="0"/>
              </a:rPr>
              <a:t>Project </a:t>
            </a:r>
            <a:r>
              <a:rPr lang="pl-PL" sz="3600" dirty="0" err="1">
                <a:latin typeface="Consolas" panose="020B0609020204030204" pitchFamily="49" charset="0"/>
              </a:rPr>
              <a:t>structure</a:t>
            </a:r>
            <a:r>
              <a:rPr lang="pl-PL" sz="3600" dirty="0">
                <a:latin typeface="Consolas" panose="020B0609020204030204" pitchFamily="49" charset="0"/>
              </a:rPr>
              <a:t>: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xmlns="" id="{64607FF7-94F9-CB71-00AE-C10881B0C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836712"/>
            <a:ext cx="2498616" cy="634008"/>
          </a:xfrm>
        </p:spPr>
        <p:txBody>
          <a:bodyPr/>
          <a:lstStyle/>
          <a:p>
            <a:r>
              <a:rPr lang="pl-PL" sz="3200" dirty="0">
                <a:latin typeface="Consolas" panose="020B0609020204030204" pitchFamily="49" charset="0"/>
              </a:rPr>
              <a:t>Hardware:</a:t>
            </a:r>
          </a:p>
        </p:txBody>
      </p:sp>
      <p:sp>
        <p:nvSpPr>
          <p:cNvPr id="4" name="Prostokąt zaokrąglony 3">
            <a:extLst>
              <a:ext uri="{FF2B5EF4-FFF2-40B4-BE49-F238E27FC236}">
                <a16:creationId xmlns:a16="http://schemas.microsoft.com/office/drawing/2014/main" xmlns="" id="{8F83322F-01C6-8BDB-AD50-576D917FF297}"/>
              </a:ext>
            </a:extLst>
          </p:cNvPr>
          <p:cNvSpPr/>
          <p:nvPr/>
        </p:nvSpPr>
        <p:spPr>
          <a:xfrm>
            <a:off x="467544" y="1628800"/>
            <a:ext cx="381642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latin typeface="Consolas" panose="020B0609020204030204" pitchFamily="49" charset="0"/>
              </a:rPr>
              <a:t>SBC</a:t>
            </a:r>
          </a:p>
        </p:txBody>
      </p:sp>
      <p:sp>
        <p:nvSpPr>
          <p:cNvPr id="6" name="Prostokąt zaokrąglony 5">
            <a:extLst>
              <a:ext uri="{FF2B5EF4-FFF2-40B4-BE49-F238E27FC236}">
                <a16:creationId xmlns:a16="http://schemas.microsoft.com/office/drawing/2014/main" xmlns="" id="{41AC2A60-CCA2-3DA5-DF34-41FB90CFE248}"/>
              </a:ext>
            </a:extLst>
          </p:cNvPr>
          <p:cNvSpPr/>
          <p:nvPr/>
        </p:nvSpPr>
        <p:spPr>
          <a:xfrm>
            <a:off x="467544" y="3501008"/>
            <a:ext cx="381642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latin typeface="Consolas" panose="020B0609020204030204" pitchFamily="49" charset="0"/>
              </a:rPr>
              <a:t>C64 </a:t>
            </a:r>
            <a:r>
              <a:rPr lang="pl-PL" dirty="0" err="1">
                <a:latin typeface="Consolas" panose="020B0609020204030204" pitchFamily="49" charset="0"/>
              </a:rPr>
              <a:t>comm</a:t>
            </a:r>
            <a:r>
              <a:rPr lang="pl-PL" dirty="0">
                <a:latin typeface="Consolas" panose="020B0609020204030204" pitchFamily="49" charset="0"/>
              </a:rPr>
              <a:t> adapter</a:t>
            </a:r>
          </a:p>
        </p:txBody>
      </p:sp>
      <p:sp>
        <p:nvSpPr>
          <p:cNvPr id="7" name="Prostokąt zaokrąglony 6">
            <a:extLst>
              <a:ext uri="{FF2B5EF4-FFF2-40B4-BE49-F238E27FC236}">
                <a16:creationId xmlns:a16="http://schemas.microsoft.com/office/drawing/2014/main" xmlns="" id="{FF279847-57FA-1D59-106F-1953DCB297FE}"/>
              </a:ext>
            </a:extLst>
          </p:cNvPr>
          <p:cNvSpPr/>
          <p:nvPr/>
        </p:nvSpPr>
        <p:spPr>
          <a:xfrm>
            <a:off x="467544" y="5013176"/>
            <a:ext cx="381642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err="1">
                <a:latin typeface="Consolas" panose="020B0609020204030204" pitchFamily="49" charset="0"/>
              </a:rPr>
              <a:t>Commodore</a:t>
            </a:r>
            <a:r>
              <a:rPr lang="pl-PL" dirty="0">
                <a:latin typeface="Consolas" panose="020B0609020204030204" pitchFamily="49" charset="0"/>
              </a:rPr>
              <a:t> 64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xmlns="" id="{0AA96D78-188A-7DA6-C499-DA49FF78CC49}"/>
              </a:ext>
            </a:extLst>
          </p:cNvPr>
          <p:cNvSpPr txBox="1"/>
          <p:nvPr/>
        </p:nvSpPr>
        <p:spPr>
          <a:xfrm>
            <a:off x="1403647" y="3131676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GPIO &amp; UART_RX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6829B57E-987A-5843-99F0-572FC247F51A}"/>
              </a:ext>
            </a:extLst>
          </p:cNvPr>
          <p:cNvSpPr txBox="1"/>
          <p:nvPr/>
        </p:nvSpPr>
        <p:spPr>
          <a:xfrm>
            <a:off x="1581756" y="4643844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PA2, PB0-PB7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EAD699B6-3315-AAFB-A86D-2C0701AF3292}"/>
              </a:ext>
            </a:extLst>
          </p:cNvPr>
          <p:cNvSpPr txBox="1"/>
          <p:nvPr/>
        </p:nvSpPr>
        <p:spPr>
          <a:xfrm>
            <a:off x="4788024" y="1916832"/>
            <a:ext cx="2717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>
                <a:latin typeface="Consolas" panose="020B0609020204030204" pitchFamily="49" charset="0"/>
              </a:rPr>
              <a:t>Raspberry</a:t>
            </a:r>
            <a:r>
              <a:rPr lang="pl-PL" dirty="0">
                <a:latin typeface="Consolas" panose="020B0609020204030204" pitchFamily="49" charset="0"/>
              </a:rPr>
              <a:t> Pi zero 2W</a:t>
            </a:r>
          </a:p>
          <a:p>
            <a:r>
              <a:rPr lang="pl-PL" dirty="0">
                <a:latin typeface="Consolas" panose="020B0609020204030204" pitchFamily="49" charset="0"/>
              </a:rPr>
              <a:t>9 x GPIO</a:t>
            </a:r>
          </a:p>
          <a:p>
            <a:r>
              <a:rPr lang="pl-PL" dirty="0">
                <a:latin typeface="Consolas" panose="020B0609020204030204" pitchFamily="49" charset="0"/>
              </a:rPr>
              <a:t>UART RX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D07A17D4-7DFD-FAB3-7F16-F3D61FFBDA02}"/>
              </a:ext>
            </a:extLst>
          </p:cNvPr>
          <p:cNvSpPr txBox="1"/>
          <p:nvPr/>
        </p:nvSpPr>
        <p:spPr>
          <a:xfrm>
            <a:off x="4644008" y="3717032"/>
            <a:ext cx="4237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9 x </a:t>
            </a:r>
            <a:r>
              <a:rPr lang="pl-PL" dirty="0" err="1">
                <a:latin typeface="Consolas" panose="020B0609020204030204" pitchFamily="49" charset="0"/>
              </a:rPr>
              <a:t>Voltage</a:t>
            </a:r>
            <a:r>
              <a:rPr lang="pl-PL" dirty="0">
                <a:latin typeface="Consolas" panose="020B0609020204030204" pitchFamily="49" charset="0"/>
              </a:rPr>
              <a:t> translator 3V3 =&gt; 5V</a:t>
            </a:r>
          </a:p>
          <a:p>
            <a:r>
              <a:rPr lang="pl-PL" dirty="0">
                <a:latin typeface="Consolas" panose="020B0609020204030204" pitchFamily="49" charset="0"/>
              </a:rPr>
              <a:t>1 x </a:t>
            </a:r>
            <a:r>
              <a:rPr lang="pl-PL" dirty="0" err="1">
                <a:latin typeface="Consolas" panose="020B0609020204030204" pitchFamily="49" charset="0"/>
              </a:rPr>
              <a:t>Voltage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divider</a:t>
            </a:r>
            <a:r>
              <a:rPr lang="pl-PL" dirty="0">
                <a:latin typeface="Consolas" panose="020B0609020204030204" pitchFamily="49" charset="0"/>
              </a:rPr>
              <a:t> 5V = 3V3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424D4654-15CA-AC34-FD56-4751835A2E2C}"/>
              </a:ext>
            </a:extLst>
          </p:cNvPr>
          <p:cNvSpPr txBox="1"/>
          <p:nvPr/>
        </p:nvSpPr>
        <p:spPr>
          <a:xfrm>
            <a:off x="4788024" y="5301208"/>
            <a:ext cx="25907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User port:</a:t>
            </a:r>
          </a:p>
          <a:p>
            <a:r>
              <a:rPr lang="pl-PL" dirty="0">
                <a:latin typeface="Consolas" panose="020B0609020204030204" pitchFamily="49" charset="0"/>
              </a:rPr>
              <a:t>Port B - Input</a:t>
            </a:r>
          </a:p>
          <a:p>
            <a:r>
              <a:rPr lang="pl-PL" dirty="0">
                <a:latin typeface="Consolas" panose="020B0609020204030204" pitchFamily="49" charset="0"/>
              </a:rPr>
              <a:t>PA2 – Input/UART TX</a:t>
            </a:r>
          </a:p>
        </p:txBody>
      </p:sp>
    </p:spTree>
    <p:extLst>
      <p:ext uri="{BB962C8B-B14F-4D97-AF65-F5344CB8AC3E}">
        <p14:creationId xmlns:p14="http://schemas.microsoft.com/office/powerpoint/2010/main" val="972795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867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171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217124"/>
            <a:ext cx="7812600" cy="536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790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972023"/>
            <a:ext cx="7812600" cy="58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2486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278399"/>
            <a:ext cx="7812600" cy="524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62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B520D0E-DB81-A81D-BE6F-B51F01C6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xmlns="" id="{B96C396B-0A5A-C6CB-E0D2-E9E46581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914400"/>
          </a:xfrm>
        </p:spPr>
        <p:txBody>
          <a:bodyPr/>
          <a:lstStyle/>
          <a:p>
            <a:pPr algn="ctr"/>
            <a:r>
              <a:rPr lang="pl-PL" sz="3600" dirty="0" err="1" smtClean="0">
                <a:latin typeface="Consolas" panose="020B0609020204030204" pitchFamily="49" charset="0"/>
              </a:rPr>
              <a:t>Failure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is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always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an</a:t>
            </a:r>
            <a:r>
              <a:rPr lang="pl-PL" sz="3600" dirty="0" smtClean="0">
                <a:latin typeface="Consolas" panose="020B0609020204030204" pitchFamily="49" charset="0"/>
              </a:rPr>
              <a:t> </a:t>
            </a:r>
            <a:r>
              <a:rPr lang="pl-PL" sz="3600" dirty="0" err="1" smtClean="0">
                <a:latin typeface="Consolas" panose="020B0609020204030204" pitchFamily="49" charset="0"/>
              </a:rPr>
              <a:t>option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546479"/>
            <a:ext cx="7812600" cy="471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635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Hardware: C64 com adapter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79" y="1516410"/>
            <a:ext cx="2538766" cy="516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79575"/>
            <a:ext cx="1779875" cy="161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A755D204-6691-16FB-B3D9-C25E82229332}"/>
              </a:ext>
            </a:extLst>
          </p:cNvPr>
          <p:cNvSpPr txBox="1"/>
          <p:nvPr/>
        </p:nvSpPr>
        <p:spPr>
          <a:xfrm>
            <a:off x="251520" y="1031032"/>
            <a:ext cx="2444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 err="1">
                <a:latin typeface="Consolas" panose="020B0609020204030204" pitchFamily="49" charset="0"/>
              </a:rPr>
              <a:t>Schematic</a:t>
            </a:r>
            <a:r>
              <a:rPr lang="pl-PL" sz="3200" dirty="0">
                <a:latin typeface="Consolas" panose="020B0609020204030204" pitchFamily="49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7706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Hardware: C64 com adapter</a:t>
            </a:r>
          </a:p>
        </p:txBody>
      </p:sp>
      <p:pic>
        <p:nvPicPr>
          <p:cNvPr id="2" name="Picture 2" descr="C:\Users\user\Desktop\c64\SyntaxChronicles\Prezentacja\20250630_1635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66745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c64\SyntaxChronicles\Prezentacja\20250630_1635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892" y="1916831"/>
            <a:ext cx="4327599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1228956" y="1484784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Proof of </a:t>
            </a:r>
            <a:r>
              <a:rPr lang="pl-PL" dirty="0" err="1">
                <a:latin typeface="Consolas" panose="020B0609020204030204" pitchFamily="49" charset="0"/>
              </a:rPr>
              <a:t>concept</a:t>
            </a:r>
            <a:endParaRPr lang="pl-PL" dirty="0">
              <a:latin typeface="Consolas" panose="020B0609020204030204" pitchFamily="49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021490" y="1496368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>
                <a:latin typeface="Consolas" panose="020B0609020204030204" pitchFamily="49" charset="0"/>
              </a:rPr>
              <a:t>Prototype</a:t>
            </a:r>
            <a:endParaRPr lang="pl-PL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516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352928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C64=&gt;SBC </a:t>
            </a:r>
            <a:r>
              <a:rPr lang="pl-PL" sz="3600" dirty="0" err="1">
                <a:latin typeface="Consolas" panose="020B0609020204030204" pitchFamily="49" charset="0"/>
              </a:rPr>
              <a:t>Communication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" y="4509120"/>
            <a:ext cx="74009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1114554"/>
            <a:ext cx="259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UART: 2400, 8, n, 1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58007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964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96944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SBC=&gt;C64 </a:t>
            </a:r>
            <a:r>
              <a:rPr lang="pl-PL" sz="3600" dirty="0" err="1">
                <a:latin typeface="Consolas" panose="020B0609020204030204" pitchFamily="49" charset="0"/>
              </a:rPr>
              <a:t>Communication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539552" y="971436"/>
            <a:ext cx="53767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8 bit </a:t>
            </a:r>
            <a:r>
              <a:rPr lang="pl-PL" dirty="0" err="1">
                <a:latin typeface="Consolas" panose="020B0609020204030204" pitchFamily="49" charset="0"/>
              </a:rPr>
              <a:t>parralel</a:t>
            </a:r>
            <a:r>
              <a:rPr lang="pl-PL" dirty="0">
                <a:latin typeface="Consolas" panose="020B0609020204030204" pitchFamily="49" charset="0"/>
              </a:rPr>
              <a:t>, Data </a:t>
            </a:r>
            <a:r>
              <a:rPr lang="pl-PL" dirty="0" err="1">
                <a:latin typeface="Consolas" panose="020B0609020204030204" pitchFamily="49" charset="0"/>
              </a:rPr>
              <a:t>valid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at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latch</a:t>
            </a:r>
            <a:r>
              <a:rPr lang="pl-PL" dirty="0">
                <a:latin typeface="Consolas" panose="020B0609020204030204" pitchFamily="49" charset="0"/>
              </a:rPr>
              <a:t> = LOW</a:t>
            </a:r>
            <a:br>
              <a:rPr lang="pl-PL" dirty="0">
                <a:latin typeface="Consolas" panose="020B0609020204030204" pitchFamily="49" charset="0"/>
              </a:rPr>
            </a:br>
            <a:r>
              <a:rPr lang="pl-PL" dirty="0">
                <a:latin typeface="Consolas" panose="020B0609020204030204" pitchFamily="49" charset="0"/>
              </a:rPr>
              <a:t/>
            </a:r>
            <a:br>
              <a:rPr lang="pl-PL" dirty="0">
                <a:latin typeface="Consolas" panose="020B0609020204030204" pitchFamily="49" charset="0"/>
              </a:rPr>
            </a:br>
            <a:r>
              <a:rPr lang="pl-PL" dirty="0">
                <a:latin typeface="Consolas" panose="020B0609020204030204" pitchFamily="49" charset="0"/>
              </a:rPr>
              <a:t>C64 </a:t>
            </a:r>
            <a:r>
              <a:rPr lang="pl-PL" dirty="0" err="1">
                <a:latin typeface="Consolas" panose="020B0609020204030204" pitchFamily="49" charset="0"/>
              </a:rPr>
              <a:t>side</a:t>
            </a:r>
            <a:r>
              <a:rPr lang="pl-PL" dirty="0">
                <a:latin typeface="Consolas" panose="020B0609020204030204" pitchFamily="49" charset="0"/>
              </a:rPr>
              <a:t>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3914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727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SBC=&gt;C64 </a:t>
            </a:r>
            <a:r>
              <a:rPr lang="pl-PL" sz="3600" dirty="0" err="1">
                <a:latin typeface="Consolas" panose="020B0609020204030204" pitchFamily="49" charset="0"/>
              </a:rPr>
              <a:t>Communication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539552" y="971436"/>
            <a:ext cx="62101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8 bit </a:t>
            </a:r>
            <a:r>
              <a:rPr lang="pl-PL" dirty="0" err="1">
                <a:latin typeface="Consolas" panose="020B0609020204030204" pitchFamily="49" charset="0"/>
              </a:rPr>
              <a:t>parralel</a:t>
            </a:r>
            <a:r>
              <a:rPr lang="pl-PL" dirty="0">
                <a:latin typeface="Consolas" panose="020B0609020204030204" pitchFamily="49" charset="0"/>
              </a:rPr>
              <a:t>, Data </a:t>
            </a:r>
            <a:r>
              <a:rPr lang="pl-PL" dirty="0" err="1">
                <a:latin typeface="Consolas" panose="020B0609020204030204" pitchFamily="49" charset="0"/>
              </a:rPr>
              <a:t>valid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at</a:t>
            </a:r>
            <a:r>
              <a:rPr lang="pl-PL" dirty="0">
                <a:latin typeface="Consolas" panose="020B0609020204030204" pitchFamily="49" charset="0"/>
              </a:rPr>
              <a:t> </a:t>
            </a:r>
            <a:r>
              <a:rPr lang="pl-PL" dirty="0" err="1">
                <a:latin typeface="Consolas" panose="020B0609020204030204" pitchFamily="49" charset="0"/>
              </a:rPr>
              <a:t>latch</a:t>
            </a:r>
            <a:r>
              <a:rPr lang="pl-PL" dirty="0">
                <a:latin typeface="Consolas" panose="020B0609020204030204" pitchFamily="49" charset="0"/>
              </a:rPr>
              <a:t> = LOW</a:t>
            </a:r>
            <a:br>
              <a:rPr lang="pl-PL" dirty="0">
                <a:latin typeface="Consolas" panose="020B0609020204030204" pitchFamily="49" charset="0"/>
              </a:rPr>
            </a:br>
            <a:r>
              <a:rPr lang="pl-PL" dirty="0">
                <a:latin typeface="Consolas" panose="020B0609020204030204" pitchFamily="49" charset="0"/>
              </a:rPr>
              <a:t/>
            </a:r>
            <a:br>
              <a:rPr lang="pl-PL" dirty="0">
                <a:latin typeface="Consolas" panose="020B0609020204030204" pitchFamily="49" charset="0"/>
              </a:rPr>
            </a:br>
            <a:r>
              <a:rPr lang="pl-PL" dirty="0">
                <a:latin typeface="Consolas" panose="020B0609020204030204" pitchFamily="49" charset="0"/>
              </a:rPr>
              <a:t>SBC </a:t>
            </a:r>
            <a:r>
              <a:rPr lang="pl-PL" dirty="0" err="1">
                <a:latin typeface="Consolas" panose="020B0609020204030204" pitchFamily="49" charset="0"/>
              </a:rPr>
              <a:t>side</a:t>
            </a:r>
            <a:r>
              <a:rPr lang="pl-PL" dirty="0">
                <a:latin typeface="Consolas" panose="020B0609020204030204" pitchFamily="49" charset="0"/>
              </a:rPr>
              <a:t>: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56102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171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96944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SBC=&gt;C64 </a:t>
            </a:r>
            <a:r>
              <a:rPr lang="pl-PL" sz="3600" dirty="0" err="1">
                <a:latin typeface="Consolas" panose="020B0609020204030204" pitchFamily="49" charset="0"/>
              </a:rPr>
              <a:t>Communication</a:t>
            </a:r>
            <a:endParaRPr lang="pl-PL" sz="3600" dirty="0">
              <a:latin typeface="Consolas" panose="020B0609020204030204" pitchFamily="49" charset="0"/>
            </a:endParaRPr>
          </a:p>
        </p:txBody>
      </p:sp>
      <p:pic>
        <p:nvPicPr>
          <p:cNvPr id="3074" name="Picture 2" descr="C:\Users\user\Desktop\c64\SyntaxChronicles\Prezentacja\INVDESC-B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352928" cy="561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153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7543800" cy="914400"/>
          </a:xfrm>
        </p:spPr>
        <p:txBody>
          <a:bodyPr/>
          <a:lstStyle/>
          <a:p>
            <a:r>
              <a:rPr lang="pl-PL" sz="3600" dirty="0">
                <a:latin typeface="Consolas" panose="020B0609020204030204" pitchFamily="49" charset="0"/>
              </a:rPr>
              <a:t>Software: </a:t>
            </a:r>
            <a:r>
              <a:rPr lang="pl-PL" sz="3600" dirty="0" err="1">
                <a:latin typeface="Consolas" panose="020B0609020204030204" pitchFamily="49" charset="0"/>
              </a:rPr>
              <a:t>Datasets</a:t>
            </a:r>
            <a:endParaRPr lang="pl-PL" sz="3600" dirty="0">
              <a:latin typeface="Consolas" panose="020B0609020204030204" pitchFamily="49" charset="0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792188" y="1196752"/>
            <a:ext cx="74888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Struktura:</a:t>
            </a:r>
          </a:p>
          <a:p>
            <a:r>
              <a:rPr lang="pl-PL" dirty="0">
                <a:latin typeface="Consolas" panose="020B0609020204030204" pitchFamily="49" charset="0"/>
              </a:rPr>
              <a:t>-Wall </a:t>
            </a:r>
            <a:r>
              <a:rPr lang="pl-PL" dirty="0" err="1">
                <a:latin typeface="Consolas" panose="020B0609020204030204" pitchFamily="49" charset="0"/>
              </a:rPr>
              <a:t>elements</a:t>
            </a:r>
            <a:r>
              <a:rPr lang="pl-PL" dirty="0">
                <a:latin typeface="Consolas" panose="020B0609020204030204" pitchFamily="49" charset="0"/>
              </a:rPr>
              <a:t>: 16x16px (</a:t>
            </a:r>
            <a:r>
              <a:rPr lang="pl-PL" dirty="0" err="1">
                <a:latin typeface="Consolas" panose="020B0609020204030204" pitchFamily="49" charset="0"/>
              </a:rPr>
              <a:t>build</a:t>
            </a:r>
            <a:r>
              <a:rPr lang="pl-PL" dirty="0">
                <a:latin typeface="Consolas" panose="020B0609020204030204" pitchFamily="49" charset="0"/>
              </a:rPr>
              <a:t>_[].</a:t>
            </a:r>
            <a:r>
              <a:rPr lang="pl-PL" dirty="0" err="1">
                <a:latin typeface="Consolas" panose="020B0609020204030204" pitchFamily="49" charset="0"/>
              </a:rPr>
              <a:t>bmp</a:t>
            </a:r>
            <a:r>
              <a:rPr lang="pl-PL" dirty="0">
                <a:latin typeface="Consolas" panose="020B0609020204030204" pitchFamily="49" charset="0"/>
              </a:rPr>
              <a:t>) – </a:t>
            </a:r>
            <a:r>
              <a:rPr lang="pl-PL" dirty="0" err="1">
                <a:latin typeface="Consolas" panose="020B0609020204030204" pitchFamily="49" charset="0"/>
              </a:rPr>
              <a:t>wall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corner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door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window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bars</a:t>
            </a:r>
            <a:r>
              <a:rPr lang="pl-PL" dirty="0">
                <a:latin typeface="Consolas" panose="020B0609020204030204" pitchFamily="49" charset="0"/>
              </a:rPr>
              <a:t>, hole. 1-bit bitmap</a:t>
            </a:r>
          </a:p>
          <a:p>
            <a:endParaRPr lang="pl-PL" dirty="0">
              <a:latin typeface="Consolas" panose="020B0609020204030204" pitchFamily="49" charset="0"/>
            </a:endParaRPr>
          </a:p>
          <a:p>
            <a:r>
              <a:rPr lang="pl-PL" dirty="0">
                <a:latin typeface="Consolas" panose="020B0609020204030204" pitchFamily="49" charset="0"/>
              </a:rPr>
              <a:t>-Objects: 32x32px (</a:t>
            </a:r>
            <a:r>
              <a:rPr lang="pl-PL" dirty="0" err="1">
                <a:latin typeface="Consolas" panose="020B0609020204030204" pitchFamily="49" charset="0"/>
              </a:rPr>
              <a:t>objects</a:t>
            </a:r>
            <a:r>
              <a:rPr lang="pl-PL" dirty="0">
                <a:latin typeface="Consolas" panose="020B0609020204030204" pitchFamily="49" charset="0"/>
              </a:rPr>
              <a:t>_[].</a:t>
            </a:r>
            <a:r>
              <a:rPr lang="pl-PL" dirty="0" err="1">
                <a:latin typeface="Consolas" panose="020B0609020204030204" pitchFamily="49" charset="0"/>
              </a:rPr>
              <a:t>bmp</a:t>
            </a:r>
            <a:r>
              <a:rPr lang="pl-PL" dirty="0">
                <a:latin typeface="Consolas" panose="020B0609020204030204" pitchFamily="49" charset="0"/>
              </a:rPr>
              <a:t>) – </a:t>
            </a:r>
            <a:r>
              <a:rPr lang="pl-PL" dirty="0" err="1">
                <a:latin typeface="Consolas" panose="020B0609020204030204" pitchFamily="49" charset="0"/>
              </a:rPr>
              <a:t>table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chair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chest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carpet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tree</a:t>
            </a:r>
            <a:r>
              <a:rPr lang="pl-PL" dirty="0">
                <a:latin typeface="Consolas" panose="020B0609020204030204" pitchFamily="49" charset="0"/>
              </a:rPr>
              <a:t>, trap etc. 2-bit bitmap</a:t>
            </a:r>
            <a:br>
              <a:rPr lang="pl-PL" dirty="0">
                <a:latin typeface="Consolas" panose="020B0609020204030204" pitchFamily="49" charset="0"/>
              </a:rPr>
            </a:br>
            <a:endParaRPr lang="pl-PL" dirty="0">
              <a:latin typeface="Consolas" panose="020B0609020204030204" pitchFamily="49" charset="0"/>
            </a:endParaRPr>
          </a:p>
          <a:p>
            <a:r>
              <a:rPr lang="pl-PL" dirty="0">
                <a:latin typeface="Consolas" panose="020B0609020204030204" pitchFamily="49" charset="0"/>
              </a:rPr>
              <a:t>-Inventory: 16x16px (</a:t>
            </a:r>
            <a:r>
              <a:rPr lang="pl-PL" dirty="0" err="1">
                <a:latin typeface="Consolas" panose="020B0609020204030204" pitchFamily="49" charset="0"/>
              </a:rPr>
              <a:t>inventory</a:t>
            </a:r>
            <a:r>
              <a:rPr lang="pl-PL" dirty="0">
                <a:latin typeface="Consolas" panose="020B0609020204030204" pitchFamily="49" charset="0"/>
              </a:rPr>
              <a:t>_[].</a:t>
            </a:r>
            <a:r>
              <a:rPr lang="pl-PL" dirty="0" err="1">
                <a:latin typeface="Consolas" panose="020B0609020204030204" pitchFamily="49" charset="0"/>
              </a:rPr>
              <a:t>bmp</a:t>
            </a:r>
            <a:r>
              <a:rPr lang="pl-PL" dirty="0">
                <a:latin typeface="Consolas" panose="020B0609020204030204" pitchFamily="49" charset="0"/>
              </a:rPr>
              <a:t>) – </a:t>
            </a:r>
            <a:r>
              <a:rPr lang="pl-PL" dirty="0" err="1">
                <a:latin typeface="Consolas" panose="020B0609020204030204" pitchFamily="49" charset="0"/>
              </a:rPr>
              <a:t>key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torch</a:t>
            </a:r>
            <a:r>
              <a:rPr lang="pl-PL" dirty="0">
                <a:latin typeface="Consolas" panose="020B0609020204030204" pitchFamily="49" charset="0"/>
              </a:rPr>
              <a:t>, </a:t>
            </a:r>
            <a:r>
              <a:rPr lang="pl-PL" dirty="0" err="1">
                <a:latin typeface="Consolas" panose="020B0609020204030204" pitchFamily="49" charset="0"/>
              </a:rPr>
              <a:t>stone</a:t>
            </a:r>
            <a:r>
              <a:rPr lang="pl-PL" dirty="0">
                <a:latin typeface="Consolas" panose="020B0609020204030204" pitchFamily="49" charset="0"/>
              </a:rPr>
              <a:t> etc. 2-bit bitmap</a:t>
            </a:r>
          </a:p>
          <a:p>
            <a:endParaRPr lang="pl-PL" dirty="0">
              <a:latin typeface="Consolas" panose="020B0609020204030204" pitchFamily="49" charset="0"/>
            </a:endParaRPr>
          </a:p>
          <a:p>
            <a:r>
              <a:rPr lang="pl-PL" dirty="0">
                <a:latin typeface="Consolas" panose="020B0609020204030204" pitchFamily="49" charset="0"/>
              </a:rPr>
              <a:t>-GPT </a:t>
            </a:r>
            <a:r>
              <a:rPr lang="pl-PL" dirty="0" err="1">
                <a:latin typeface="Consolas" panose="020B0609020204030204" pitchFamily="49" charset="0"/>
              </a:rPr>
              <a:t>prompt</a:t>
            </a:r>
            <a:endParaRPr lang="pl-PL" dirty="0">
              <a:latin typeface="Consolas" panose="020B0609020204030204" pitchFamily="49" charset="0"/>
            </a:endParaRPr>
          </a:p>
          <a:p>
            <a:endParaRPr lang="pl-PL" dirty="0">
              <a:latin typeface="Consolas" panose="020B0609020204030204" pitchFamily="49" charset="0"/>
            </a:endParaRPr>
          </a:p>
          <a:p>
            <a:r>
              <a:rPr lang="pl-PL" dirty="0">
                <a:latin typeface="Consolas" panose="020B0609020204030204" pitchFamily="49" charset="0"/>
              </a:rPr>
              <a:t>-Inventory </a:t>
            </a:r>
            <a:r>
              <a:rPr lang="pl-PL" dirty="0" err="1">
                <a:latin typeface="Consolas" panose="020B0609020204030204" pitchFamily="49" charset="0"/>
              </a:rPr>
              <a:t>description</a:t>
            </a:r>
            <a:endParaRPr lang="pl-PL" dirty="0">
              <a:latin typeface="Consolas" panose="020B0609020204030204" pitchFamily="49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45434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xmlns="" id="{7C397E0D-20F7-540E-9B6E-7F914A40C231}"/>
              </a:ext>
            </a:extLst>
          </p:cNvPr>
          <p:cNvSpPr txBox="1"/>
          <p:nvPr/>
        </p:nvSpPr>
        <p:spPr>
          <a:xfrm>
            <a:off x="251520" y="5055791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Consolas" panose="020B0609020204030204" pitchFamily="49" charset="0"/>
              </a:rPr>
              <a:t>2-bit bitmap format:</a:t>
            </a:r>
          </a:p>
          <a:p>
            <a:r>
              <a:rPr lang="pl-PL" dirty="0">
                <a:latin typeface="Consolas" panose="020B0609020204030204" pitchFamily="49" charset="0"/>
              </a:rPr>
              <a:t>0x0-Black</a:t>
            </a:r>
          </a:p>
          <a:p>
            <a:r>
              <a:rPr lang="pl-PL" dirty="0">
                <a:latin typeface="Consolas" panose="020B0609020204030204" pitchFamily="49" charset="0"/>
              </a:rPr>
              <a:t>0x1-White</a:t>
            </a:r>
          </a:p>
          <a:p>
            <a:r>
              <a:rPr lang="pl-PL" dirty="0">
                <a:latin typeface="Consolas" panose="020B0609020204030204" pitchFamily="49" charset="0"/>
              </a:rPr>
              <a:t>0x2-Transparent</a:t>
            </a:r>
          </a:p>
          <a:p>
            <a:r>
              <a:rPr lang="pl-PL" dirty="0">
                <a:latin typeface="Consolas" panose="020B0609020204030204" pitchFamily="49" charset="0"/>
              </a:rPr>
              <a:t>0x3-Random</a:t>
            </a:r>
          </a:p>
        </p:txBody>
      </p:sp>
    </p:spTree>
    <p:extLst>
      <p:ext uri="{BB962C8B-B14F-4D97-AF65-F5344CB8AC3E}">
        <p14:creationId xmlns:p14="http://schemas.microsoft.com/office/powerpoint/2010/main" val="7088398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rny">
  <a:themeElements>
    <a:clrScheme name="Elementarn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rny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rn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141</TotalTime>
  <Words>268</Words>
  <Application>Microsoft Office PowerPoint</Application>
  <PresentationFormat>Pokaz na ekranie (4:3)</PresentationFormat>
  <Paragraphs>65</Paragraphs>
  <Slides>25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6" baseType="lpstr">
      <vt:lpstr>Elementarny</vt:lpstr>
      <vt:lpstr>Prezentacja programu PowerPoint</vt:lpstr>
      <vt:lpstr>Hardware:</vt:lpstr>
      <vt:lpstr>Hardware: C64 com adapter</vt:lpstr>
      <vt:lpstr>Hardware: C64 com adapter</vt:lpstr>
      <vt:lpstr>Software: C64=&gt;SBC Communication</vt:lpstr>
      <vt:lpstr>Software: SBC=&gt;C64 Communication</vt:lpstr>
      <vt:lpstr>Software: SBC=&gt;C64 Communication</vt:lpstr>
      <vt:lpstr>Software: SBC=&gt;C64 Communication</vt:lpstr>
      <vt:lpstr>Software: Datasets</vt:lpstr>
      <vt:lpstr>Software: Main Prompt</vt:lpstr>
      <vt:lpstr>Software: Main Prompt</vt:lpstr>
      <vt:lpstr>Software: Main Prompt</vt:lpstr>
      <vt:lpstr>Software: Main Prompt</vt:lpstr>
      <vt:lpstr>Prezentacja programu PowerPoint</vt:lpstr>
      <vt:lpstr>Scalability</vt:lpstr>
      <vt:lpstr>Live demo</vt:lpstr>
      <vt:lpstr>Failure is always an option</vt:lpstr>
      <vt:lpstr>Failure is always an option</vt:lpstr>
      <vt:lpstr>Failure is always an option</vt:lpstr>
      <vt:lpstr>Failure is always an option</vt:lpstr>
      <vt:lpstr>Failure is always an option</vt:lpstr>
      <vt:lpstr>Failure is always an option</vt:lpstr>
      <vt:lpstr>Failure is always an option</vt:lpstr>
      <vt:lpstr>Failure is always an option</vt:lpstr>
      <vt:lpstr>Failure is always an option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Syntax Chronicles</dc:title>
  <dc:creator>user</dc:creator>
  <cp:lastModifiedBy>MOBILE-TECHNOLOGY</cp:lastModifiedBy>
  <cp:revision>20</cp:revision>
  <dcterms:created xsi:type="dcterms:W3CDTF">2025-02-22T13:26:01Z</dcterms:created>
  <dcterms:modified xsi:type="dcterms:W3CDTF">2025-07-03T17:49:56Z</dcterms:modified>
</cp:coreProperties>
</file>